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layfair Display"/>
      <p:regular r:id="rId38"/>
      <p:bold r:id="rId39"/>
      <p:italic r:id="rId40"/>
      <p:boldItalic r:id="rId41"/>
    </p:embeddedFont>
    <p:embeddedFont>
      <p:font typeface="Montserrat"/>
      <p:regular r:id="rId42"/>
      <p:bold r:id="rId43"/>
      <p:italic r:id="rId44"/>
      <p:boldItalic r:id="rId45"/>
    </p:embeddedFont>
    <p:embeddedFont>
      <p:font typeface="Oswal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20" Type="http://schemas.openxmlformats.org/officeDocument/2006/relationships/slide" Target="slides/slide15.xml"/><Relationship Id="rId42" Type="http://schemas.openxmlformats.org/officeDocument/2006/relationships/font" Target="fonts/Montserrat-regular.fntdata"/><Relationship Id="rId41" Type="http://schemas.openxmlformats.org/officeDocument/2006/relationships/font" Target="fonts/PlayfairDisplay-boldItalic.fntdata"/><Relationship Id="rId22" Type="http://schemas.openxmlformats.org/officeDocument/2006/relationships/slide" Target="slides/slide17.xml"/><Relationship Id="rId44" Type="http://schemas.openxmlformats.org/officeDocument/2006/relationships/font" Target="fonts/Montserrat-italic.fntdata"/><Relationship Id="rId21" Type="http://schemas.openxmlformats.org/officeDocument/2006/relationships/slide" Target="slides/slide16.xml"/><Relationship Id="rId43" Type="http://schemas.openxmlformats.org/officeDocument/2006/relationships/font" Target="fonts/Montserrat-bold.fntdata"/><Relationship Id="rId24" Type="http://schemas.openxmlformats.org/officeDocument/2006/relationships/slide" Target="slides/slide19.xml"/><Relationship Id="rId46" Type="http://schemas.openxmlformats.org/officeDocument/2006/relationships/font" Target="fonts/Oswald-regular.fntdata"/><Relationship Id="rId23" Type="http://schemas.openxmlformats.org/officeDocument/2006/relationships/slide" Target="slides/slide18.xml"/><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swald-bold.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layfairDisplay-bold.fntdata"/><Relationship Id="rId16" Type="http://schemas.openxmlformats.org/officeDocument/2006/relationships/slide" Target="slides/slide11.xml"/><Relationship Id="rId38" Type="http://schemas.openxmlformats.org/officeDocument/2006/relationships/font" Target="fonts/PlayfairDisplay-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be4e6fa7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be4e6fa7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dbe4e6fa7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dbe4e6fa7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f4a2dc28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f4a2dc28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698b26a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e698b26a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f4a2dc28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f4a2dc28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02ebb491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e02ebb491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02ebb491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e02ebb491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02ebb491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e02ebb491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02ebb491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e02ebb491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e02ebb491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e02ebb491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be4e6fa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be4e6fa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e31056d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e31056d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02ebb491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02ebb491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1d9b2cf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1d9b2cf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1d9b2cf4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e1d9b2cf4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e1d9b2cf4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e1d9b2cf4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e1d9b2cf4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e1d9b2cf4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1d9b2cf4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e1d9b2cf4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1d9b2cf4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1d9b2cf4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1d9b2cf4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e1d9b2cf4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e1d9b2cf4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e1d9b2cf4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e02ebb49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e02ebb49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1d9b2cf4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e1d9b2cf4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1d9b2cf4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e1d9b2cf4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1d9b2cf4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1d9b2cf4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be4e6fa7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be4e6fa7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be4e6fa7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be4e6fa7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be4e6fa7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be4e6fa7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02ebb49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02ebb49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be4e6fa7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be4e6fa7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759465e45a99f3e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759465e45a99f3e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kgIySYTsZwyhS6FT-mgskiDabR8kOGK5/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jwpepper.com/sheet-music/services-state-festival.jsp?state=VA&amp;stategroup=&amp;stategroupname=#state-info" TargetMode="External"/><Relationship Id="rId4" Type="http://schemas.openxmlformats.org/officeDocument/2006/relationships/hyperlink" Target="https://www.jwpepper.com/sheet-music/services-state-festival.jsp?state=MD&amp;stategroup=&amp;stategroupname=#state-inf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jwpepper.com/sheet-music/media-player.jsp?&amp;type=audio&amp;productID=1052093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jwpepper.com/sheet-music/services-state-festival.jsp?state=WI&amp;stategroup=&amp;stategroupname=#state-inf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5520">
                <a:solidFill>
                  <a:srgbClr val="38761D"/>
                </a:solidFill>
                <a:latin typeface="Impact"/>
                <a:ea typeface="Impact"/>
                <a:cs typeface="Impact"/>
                <a:sym typeface="Impact"/>
              </a:rPr>
              <a:t>A Session called “Festival Preparation</a:t>
            </a:r>
            <a:r>
              <a:rPr lang="en" sz="5520">
                <a:solidFill>
                  <a:srgbClr val="38761D"/>
                </a:solidFill>
              </a:rPr>
              <a:t>”</a:t>
            </a:r>
            <a:endParaRPr sz="5520">
              <a:solidFill>
                <a:srgbClr val="38761D"/>
              </a:solidFill>
            </a:endParaRPr>
          </a:p>
        </p:txBody>
      </p:sp>
      <p:sp>
        <p:nvSpPr>
          <p:cNvPr id="59" name="Google Shape;59;p13"/>
          <p:cNvSpPr txBox="1"/>
          <p:nvPr>
            <p:ph idx="1" type="subTitle"/>
          </p:nvPr>
        </p:nvSpPr>
        <p:spPr>
          <a:xfrm>
            <a:off x="98800" y="3249700"/>
            <a:ext cx="8520600" cy="840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Because</a:t>
            </a:r>
            <a:r>
              <a:rPr lang="en"/>
              <a:t> that’s what Bob asked for</a:t>
            </a:r>
            <a:endParaRPr/>
          </a:p>
        </p:txBody>
      </p:sp>
      <p:pic>
        <p:nvPicPr>
          <p:cNvPr id="60" name="Google Shape;60;p13" title="11_Miles_Davis.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Literature continued</a:t>
            </a:r>
            <a:endParaRPr/>
          </a:p>
        </p:txBody>
      </p:sp>
      <p:sp>
        <p:nvSpPr>
          <p:cNvPr id="114" name="Google Shape;114;p2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Virginia  Graded lists–look at Basic Library and Editor Choice options</a:t>
            </a:r>
            <a:endParaRPr/>
          </a:p>
          <a:p>
            <a:pPr indent="0" lvl="0" marL="457200" rtl="0" algn="l">
              <a:spcBef>
                <a:spcPts val="1200"/>
              </a:spcBef>
              <a:spcAft>
                <a:spcPts val="0"/>
              </a:spcAft>
              <a:buNone/>
            </a:pPr>
            <a:r>
              <a:rPr lang="en" u="sng">
                <a:solidFill>
                  <a:schemeClr val="hlink"/>
                </a:solidFill>
                <a:hlinkClick r:id="rId3"/>
              </a:rPr>
              <a:t>https://www.jwpepper.com/sheet-music/services-state-festival.jsp?state=VA&amp;stategroup=&amp;stategroupname=#state-info</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rPr lang="en"/>
              <a:t>Maryland  </a:t>
            </a:r>
            <a:r>
              <a:rPr lang="en" u="sng">
                <a:solidFill>
                  <a:schemeClr val="hlink"/>
                </a:solidFill>
                <a:hlinkClick r:id="rId4"/>
              </a:rPr>
              <a:t>https://www.jwpepper.com/sheet-music/services-state-festival.jsp?state=MD&amp;stategroup=&amp;stategroupname=#state-info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1000"/>
                                        <p:tgtEl>
                                          <p:spTgt spid="11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Resources</a:t>
            </a:r>
            <a:endParaRPr/>
          </a:p>
        </p:txBody>
      </p:sp>
      <p:sp>
        <p:nvSpPr>
          <p:cNvPr id="120" name="Google Shape;120;p2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Mentors</a:t>
            </a:r>
            <a:endParaRPr/>
          </a:p>
          <a:p>
            <a:pPr indent="-342900" lvl="0" marL="457200" rtl="0" algn="l">
              <a:spcBef>
                <a:spcPts val="0"/>
              </a:spcBef>
              <a:spcAft>
                <a:spcPts val="0"/>
              </a:spcAft>
              <a:buSzPts val="1800"/>
              <a:buAutoNum type="arabicPeriod"/>
            </a:pPr>
            <a:r>
              <a:rPr lang="en"/>
              <a:t>Colleagues in your District, Festival Chair</a:t>
            </a:r>
            <a:endParaRPr/>
          </a:p>
          <a:p>
            <a:pPr indent="-342900" lvl="0" marL="457200" rtl="0" algn="l">
              <a:spcBef>
                <a:spcPts val="0"/>
              </a:spcBef>
              <a:spcAft>
                <a:spcPts val="0"/>
              </a:spcAft>
              <a:buSzPts val="1800"/>
              <a:buAutoNum type="arabicPeriod"/>
            </a:pPr>
            <a:r>
              <a:rPr lang="en"/>
              <a:t>MBA Rendezvous Literature list</a:t>
            </a:r>
            <a:endParaRPr/>
          </a:p>
          <a:p>
            <a:pPr indent="-342900" lvl="0" marL="457200" rtl="0" algn="l">
              <a:spcBef>
                <a:spcPts val="0"/>
              </a:spcBef>
              <a:spcAft>
                <a:spcPts val="0"/>
              </a:spcAft>
              <a:buSzPts val="1800"/>
              <a:buAutoNum type="arabicPeriod"/>
            </a:pPr>
            <a:r>
              <a:rPr lang="en"/>
              <a:t>Wind Repertory List</a:t>
            </a:r>
            <a:endParaRPr/>
          </a:p>
          <a:p>
            <a:pPr indent="-342900" lvl="0" marL="457200" rtl="0" algn="l">
              <a:spcBef>
                <a:spcPts val="0"/>
              </a:spcBef>
              <a:spcAft>
                <a:spcPts val="0"/>
              </a:spcAft>
              <a:buSzPts val="1800"/>
              <a:buAutoNum type="arabicPeriod"/>
            </a:pPr>
            <a:r>
              <a:rPr lang="en"/>
              <a:t>Teaching Music Through Performance books</a:t>
            </a:r>
            <a:endParaRPr/>
          </a:p>
          <a:p>
            <a:pPr indent="-342900" lvl="0" marL="457200" rtl="0" algn="l">
              <a:spcBef>
                <a:spcPts val="0"/>
              </a:spcBef>
              <a:spcAft>
                <a:spcPts val="0"/>
              </a:spcAft>
              <a:buSzPts val="1800"/>
              <a:buAutoNum type="arabicPeriod"/>
            </a:pPr>
            <a:r>
              <a:rPr lang="en"/>
              <a:t>Band Music PDF (beware of copyright)</a:t>
            </a:r>
            <a:endParaRPr/>
          </a:p>
          <a:p>
            <a:pPr indent="-342900" lvl="0" marL="457200" rtl="0" algn="l">
              <a:spcBef>
                <a:spcPts val="0"/>
              </a:spcBef>
              <a:spcAft>
                <a:spcPts val="0"/>
              </a:spcAft>
              <a:buSzPts val="1800"/>
              <a:buAutoNum type="arabicPeriod"/>
            </a:pPr>
            <a:r>
              <a:rPr lang="en"/>
              <a:t>Session Input?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Considerations</a:t>
            </a:r>
            <a:endParaRPr/>
          </a:p>
        </p:txBody>
      </p:sp>
      <p:sp>
        <p:nvSpPr>
          <p:cNvPr id="126" name="Google Shape;126;p2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92500" lnSpcReduction="20000"/>
          </a:bodyPr>
          <a:lstStyle/>
          <a:p>
            <a:pPr indent="0" lvl="0" marL="457200" rtl="0" algn="l">
              <a:spcBef>
                <a:spcPts val="0"/>
              </a:spcBef>
              <a:spcAft>
                <a:spcPts val="0"/>
              </a:spcAft>
              <a:buNone/>
            </a:pPr>
            <a:r>
              <a:rPr lang="en" sz="2300"/>
              <a:t>2 pieces is plenty. Leave time for </a:t>
            </a:r>
            <a:r>
              <a:rPr lang="en" sz="2300"/>
              <a:t>adjudicator</a:t>
            </a:r>
            <a:r>
              <a:rPr lang="en" sz="2300"/>
              <a:t> to really work with your group.  Plan for no more than half of the time </a:t>
            </a:r>
            <a:r>
              <a:rPr lang="en" sz="2300"/>
              <a:t>allotted</a:t>
            </a:r>
            <a:r>
              <a:rPr lang="en" sz="2300"/>
              <a:t> for music making.</a:t>
            </a:r>
            <a:endParaRPr sz="2300"/>
          </a:p>
          <a:p>
            <a:pPr indent="0" lvl="0" marL="457200" rtl="0" algn="l">
              <a:spcBef>
                <a:spcPts val="1200"/>
              </a:spcBef>
              <a:spcAft>
                <a:spcPts val="0"/>
              </a:spcAft>
              <a:buNone/>
            </a:pPr>
            <a:r>
              <a:rPr lang="en" sz="2300"/>
              <a:t>Genre/Style contrast.</a:t>
            </a:r>
            <a:endParaRPr sz="2300"/>
          </a:p>
          <a:p>
            <a:pPr indent="0" lvl="0" marL="457200" rtl="0" algn="l">
              <a:spcBef>
                <a:spcPts val="1200"/>
              </a:spcBef>
              <a:spcAft>
                <a:spcPts val="0"/>
              </a:spcAft>
              <a:buNone/>
            </a:pPr>
            <a:r>
              <a:rPr lang="en" sz="2300"/>
              <a:t>Don’t use the same composer/arranger for both pieces.</a:t>
            </a:r>
            <a:endParaRPr sz="2300"/>
          </a:p>
          <a:p>
            <a:pPr indent="0" lvl="0" marL="457200" rtl="0" algn="l">
              <a:spcBef>
                <a:spcPts val="1200"/>
              </a:spcBef>
              <a:spcAft>
                <a:spcPts val="0"/>
              </a:spcAft>
              <a:buNone/>
            </a:pPr>
            <a:r>
              <a:rPr lang="en" sz="2300"/>
              <a:t>Composer Diversity–don’t just program it </a:t>
            </a:r>
            <a:r>
              <a:rPr lang="en" sz="2300"/>
              <a:t>because</a:t>
            </a:r>
            <a:r>
              <a:rPr lang="en" sz="2300"/>
              <a:t> it ticks a box. Make sure it is educationally sound for your students.</a:t>
            </a:r>
            <a:endParaRPr sz="2300"/>
          </a:p>
          <a:p>
            <a:pPr indent="0" lvl="0" marL="457200" rtl="0" algn="l">
              <a:spcBef>
                <a:spcPts val="1200"/>
              </a:spcBef>
              <a:spcAft>
                <a:spcPts val="1200"/>
              </a:spcAft>
              <a:buNone/>
            </a:pPr>
            <a:r>
              <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 calcmode="lin" valueType="num">
                                      <p:cBhvr additive="base">
                                        <p:cTn dur="1000"/>
                                        <p:tgtEl>
                                          <p:spTgt spid="12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 calcmode="lin" valueType="num">
                                      <p:cBhvr additive="base">
                                        <p:cTn dur="1000"/>
                                        <p:tgtEl>
                                          <p:spTgt spid="12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 calcmode="lin" valueType="num">
                                      <p:cBhvr additive="base">
                                        <p:cTn dur="1000"/>
                                        <p:tgtEl>
                                          <p:spTgt spid="12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 calcmode="lin" valueType="num">
                                      <p:cBhvr additive="base">
                                        <p:cTn dur="1000"/>
                                        <p:tgtEl>
                                          <p:spTgt spid="12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 calcmode="lin" valueType="num">
                                      <p:cBhvr additive="base">
                                        <p:cTn dur="1000"/>
                                        <p:tgtEl>
                                          <p:spTgt spid="12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Copyright</a:t>
            </a:r>
            <a:endParaRPr/>
          </a:p>
        </p:txBody>
      </p:sp>
      <p:sp>
        <p:nvSpPr>
          <p:cNvPr id="132" name="Google Shape;132;p2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Know </a:t>
            </a:r>
            <a:r>
              <a:rPr lang="en"/>
              <a:t>the</a:t>
            </a:r>
            <a:r>
              <a:rPr lang="en"/>
              <a:t> law, know the rule.  </a:t>
            </a:r>
            <a:endParaRPr/>
          </a:p>
          <a:p>
            <a:pPr indent="0" lvl="0" marL="0" rtl="0" algn="l">
              <a:spcBef>
                <a:spcPts val="1200"/>
              </a:spcBef>
              <a:spcAft>
                <a:spcPts val="0"/>
              </a:spcAft>
              <a:buNone/>
            </a:pPr>
            <a:r>
              <a:rPr lang="en"/>
              <a:t>Take the NFHS Copyright course!  MHSA regulation for HS directors to do so now.</a:t>
            </a:r>
            <a:endParaRPr/>
          </a:p>
          <a:p>
            <a:pPr indent="0" lvl="0" marL="0" rtl="0" algn="l">
              <a:spcBef>
                <a:spcPts val="1200"/>
              </a:spcBef>
              <a:spcAft>
                <a:spcPts val="0"/>
              </a:spcAft>
              <a:buNone/>
            </a:pPr>
            <a:r>
              <a:rPr lang="en"/>
              <a:t>If it is something from Public domain, be able to prove it. </a:t>
            </a:r>
            <a:endParaRPr/>
          </a:p>
          <a:p>
            <a:pPr indent="0" lvl="0" marL="0" rtl="0" algn="l">
              <a:spcBef>
                <a:spcPts val="1200"/>
              </a:spcBef>
              <a:spcAft>
                <a:spcPts val="1200"/>
              </a:spcAft>
              <a:buNone/>
            </a:pPr>
            <a:r>
              <a:rPr lang="en"/>
              <a:t>Super Hint! Solo and Ensemble Scores–start buying extra books for the solos that you use a lot.  2-3 a year and you will be set.  Share books/sets at Festival time for extra score.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Considerations</a:t>
            </a:r>
            <a:endParaRPr/>
          </a:p>
        </p:txBody>
      </p:sp>
      <p:sp>
        <p:nvSpPr>
          <p:cNvPr id="138" name="Google Shape;138;p2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Stay away from Pop/</a:t>
            </a:r>
            <a:r>
              <a:rPr lang="en" sz="1900"/>
              <a:t>Broadway</a:t>
            </a:r>
            <a:r>
              <a:rPr lang="en" sz="1900"/>
              <a:t>/Movie stuff.  </a:t>
            </a:r>
            <a:endParaRPr sz="1900"/>
          </a:p>
          <a:p>
            <a:pPr indent="0" lvl="0" marL="0" rtl="0" algn="l">
              <a:spcBef>
                <a:spcPts val="1200"/>
              </a:spcBef>
              <a:spcAft>
                <a:spcPts val="0"/>
              </a:spcAft>
              <a:buNone/>
            </a:pPr>
            <a:r>
              <a:rPr lang="en" sz="1900"/>
              <a:t>Make sure you can play the tempos as printed. You can’t </a:t>
            </a:r>
            <a:r>
              <a:rPr lang="en" sz="1900"/>
              <a:t>slow</a:t>
            </a:r>
            <a:r>
              <a:rPr lang="en" sz="1900"/>
              <a:t> down on the hard stuff and then speed up again when it gets easy.</a:t>
            </a:r>
            <a:endParaRPr sz="1900"/>
          </a:p>
          <a:p>
            <a:pPr indent="0" lvl="0" marL="0" rtl="0" algn="l">
              <a:spcBef>
                <a:spcPts val="1200"/>
              </a:spcBef>
              <a:spcAft>
                <a:spcPts val="0"/>
              </a:spcAft>
              <a:buNone/>
            </a:pPr>
            <a:r>
              <a:rPr lang="en" sz="1900"/>
              <a:t>Make sure that percussion </a:t>
            </a:r>
            <a:r>
              <a:rPr lang="en" sz="1900"/>
              <a:t>instrumentation</a:t>
            </a:r>
            <a:r>
              <a:rPr lang="en" sz="1900"/>
              <a:t> is doable for you AND </a:t>
            </a:r>
            <a:r>
              <a:rPr lang="en" sz="1900"/>
              <a:t>the</a:t>
            </a:r>
            <a:r>
              <a:rPr lang="en" sz="1900"/>
              <a:t> Festival location.</a:t>
            </a:r>
            <a:endParaRPr sz="1900"/>
          </a:p>
          <a:p>
            <a:pPr indent="0" lvl="0" marL="0" rtl="0" algn="l">
              <a:spcBef>
                <a:spcPts val="1200"/>
              </a:spcBef>
              <a:spcAft>
                <a:spcPts val="0"/>
              </a:spcAft>
              <a:buNone/>
            </a:pPr>
            <a:r>
              <a:rPr lang="en" sz="1900"/>
              <a:t>Avoid pieces with complicated extras (wine glasses, antiphonal parts, props)</a:t>
            </a:r>
            <a:endParaRPr sz="1900"/>
          </a:p>
          <a:p>
            <a:pPr indent="0" lvl="0" marL="0" rtl="0" algn="l">
              <a:spcBef>
                <a:spcPts val="1200"/>
              </a:spcBef>
              <a:spcAft>
                <a:spcPts val="1200"/>
              </a:spcAft>
              <a:buNone/>
            </a:pPr>
            <a:r>
              <a:rPr lang="en" sz="1900"/>
              <a:t>Avoid big soloist features.  What if your rock star gets sick?</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Preparation</a:t>
            </a:r>
            <a:endParaRPr/>
          </a:p>
        </p:txBody>
      </p:sp>
      <p:sp>
        <p:nvSpPr>
          <p:cNvPr id="144" name="Google Shape;144;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900"/>
              <a:t>You </a:t>
            </a:r>
            <a:r>
              <a:rPr lang="en" sz="1900"/>
              <a:t>have</a:t>
            </a:r>
            <a:r>
              <a:rPr lang="en" sz="1900"/>
              <a:t> to know the score, you just do. </a:t>
            </a:r>
            <a:endParaRPr sz="1900"/>
          </a:p>
          <a:p>
            <a:pPr indent="0" lvl="0" marL="0" rtl="0" algn="l">
              <a:spcBef>
                <a:spcPts val="1200"/>
              </a:spcBef>
              <a:spcAft>
                <a:spcPts val="0"/>
              </a:spcAft>
              <a:buNone/>
            </a:pPr>
            <a:r>
              <a:rPr lang="en" sz="1900"/>
              <a:t>If you expect the kids to perform well, you </a:t>
            </a:r>
            <a:r>
              <a:rPr lang="en" sz="1900"/>
              <a:t>have</a:t>
            </a:r>
            <a:r>
              <a:rPr lang="en" sz="1900"/>
              <a:t> to teach well. And that means </a:t>
            </a:r>
            <a:r>
              <a:rPr lang="en" sz="1900"/>
              <a:t>preparation</a:t>
            </a:r>
            <a:r>
              <a:rPr lang="en" sz="1900"/>
              <a:t>!</a:t>
            </a:r>
            <a:endParaRPr sz="1900"/>
          </a:p>
          <a:p>
            <a:pPr indent="0" lvl="0" marL="0" rtl="0" algn="l">
              <a:spcBef>
                <a:spcPts val="1200"/>
              </a:spcBef>
              <a:spcAft>
                <a:spcPts val="0"/>
              </a:spcAft>
              <a:buNone/>
            </a:pPr>
            <a:r>
              <a:rPr lang="en" sz="1900"/>
              <a:t>Your job is to learn the </a:t>
            </a:r>
            <a:r>
              <a:rPr lang="en" sz="1900"/>
              <a:t>piece</a:t>
            </a:r>
            <a:r>
              <a:rPr lang="en" sz="1900"/>
              <a:t> and be able to teach it to your students.  You should not be learning it at the same time they are.</a:t>
            </a:r>
            <a:endParaRPr sz="1900"/>
          </a:p>
          <a:p>
            <a:pPr indent="0" lvl="0" marL="0" rtl="0" algn="l">
              <a:spcBef>
                <a:spcPts val="1200"/>
              </a:spcBef>
              <a:spcAft>
                <a:spcPts val="1200"/>
              </a:spcAft>
              <a:buNone/>
            </a:pPr>
            <a:r>
              <a:rPr lang="en" sz="1900"/>
              <a:t>If you can’t conduct from memory with general tempos and </a:t>
            </a:r>
            <a:r>
              <a:rPr lang="en" sz="1900"/>
              <a:t>dynamic</a:t>
            </a:r>
            <a:r>
              <a:rPr lang="en" sz="1900"/>
              <a:t>, etc. about halfway through the rehearsal cycle you are not prepared enough. You need to get your head out of the score so you can really </a:t>
            </a:r>
            <a:r>
              <a:rPr lang="en" sz="1900"/>
              <a:t>listen with your ears, not with your eyes to make effective change in the band sound for the last half of the rehearsal cycle.</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Preparation</a:t>
            </a:r>
            <a:endParaRPr/>
          </a:p>
        </p:txBody>
      </p:sp>
      <p:sp>
        <p:nvSpPr>
          <p:cNvPr id="150" name="Google Shape;150;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Listen to a few different recordings. YouTube, JW Pepper, Spotify, Apple Music, Wind Repertory Project, Publisher sites.  This will give you a broad spectrum to help you find your own path.</a:t>
            </a:r>
            <a:endParaRPr sz="1900"/>
          </a:p>
          <a:p>
            <a:pPr indent="0" lvl="0" marL="0" rtl="0" algn="l">
              <a:spcBef>
                <a:spcPts val="1200"/>
              </a:spcBef>
              <a:spcAft>
                <a:spcPts val="1200"/>
              </a:spcAft>
              <a:buNone/>
            </a:pPr>
            <a:r>
              <a:rPr lang="en" sz="1900"/>
              <a:t>Find Errata–WRP is a good source, Teaching Music through Performance another one. The old Instrumentalist books are great for the “yellow music” stuff.</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Preparation</a:t>
            </a:r>
            <a:endParaRPr/>
          </a:p>
        </p:txBody>
      </p:sp>
      <p:sp>
        <p:nvSpPr>
          <p:cNvPr id="156" name="Google Shape;156;p2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Pull out score.  Read all the way through–follow the part </a:t>
            </a:r>
            <a:r>
              <a:rPr i="1" lang="en" sz="1900"/>
              <a:t>with your instrument.</a:t>
            </a:r>
            <a:endParaRPr i="1" sz="1900"/>
          </a:p>
          <a:p>
            <a:pPr indent="0" lvl="0" marL="0" rtl="0" algn="l">
              <a:spcBef>
                <a:spcPts val="1200"/>
              </a:spcBef>
              <a:spcAft>
                <a:spcPts val="0"/>
              </a:spcAft>
              <a:buNone/>
            </a:pPr>
            <a:r>
              <a:rPr lang="en" sz="1900"/>
              <a:t>Then read through the other </a:t>
            </a:r>
            <a:r>
              <a:rPr lang="en" sz="1900"/>
              <a:t>instruments</a:t>
            </a:r>
            <a:r>
              <a:rPr lang="en" sz="1900"/>
              <a:t> in your family (brass, ww, perc).</a:t>
            </a:r>
            <a:endParaRPr sz="1900"/>
          </a:p>
          <a:p>
            <a:pPr indent="0" lvl="0" marL="0" rtl="0" algn="l">
              <a:spcBef>
                <a:spcPts val="1200"/>
              </a:spcBef>
              <a:spcAft>
                <a:spcPts val="0"/>
              </a:spcAft>
              <a:buNone/>
            </a:pPr>
            <a:r>
              <a:rPr lang="en" sz="1900"/>
              <a:t>What is in common?  Do horns cover the same melodic line as alto sax? Is trombone different than euphonium?  Is bass </a:t>
            </a:r>
            <a:r>
              <a:rPr lang="en" sz="1900"/>
              <a:t>clarinet</a:t>
            </a:r>
            <a:r>
              <a:rPr lang="en" sz="1900"/>
              <a:t> the same as tuba?</a:t>
            </a:r>
            <a:endParaRPr sz="1900"/>
          </a:p>
          <a:p>
            <a:pPr indent="0" lvl="0" marL="0" rtl="0" algn="l">
              <a:spcBef>
                <a:spcPts val="1200"/>
              </a:spcBef>
              <a:spcAft>
                <a:spcPts val="1200"/>
              </a:spcAft>
              <a:buNone/>
            </a:pPr>
            <a:r>
              <a:rPr lang="en" sz="1900"/>
              <a:t>Make brackets for like lines if that helps you study/rehearse. This really saves time with your kids later, and </a:t>
            </a:r>
            <a:r>
              <a:rPr lang="en" sz="1900"/>
              <a:t>helps you help THEM listen.</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Preparation</a:t>
            </a:r>
            <a:endParaRPr/>
          </a:p>
        </p:txBody>
      </p:sp>
      <p:sp>
        <p:nvSpPr>
          <p:cNvPr id="162" name="Google Shape;162;p3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900"/>
              <a:t>Special considerations:</a:t>
            </a:r>
            <a:endParaRPr sz="1900"/>
          </a:p>
          <a:p>
            <a:pPr indent="0" lvl="0" marL="0" rtl="0" algn="l">
              <a:spcBef>
                <a:spcPts val="1200"/>
              </a:spcBef>
              <a:spcAft>
                <a:spcPts val="0"/>
              </a:spcAft>
              <a:buNone/>
            </a:pPr>
            <a:r>
              <a:rPr lang="en" sz="1900"/>
              <a:t>Trill fingerings.  Write them in, practice them on your own.</a:t>
            </a:r>
            <a:endParaRPr sz="1900"/>
          </a:p>
          <a:p>
            <a:pPr indent="0" lvl="0" marL="0" rtl="0" algn="l">
              <a:spcBef>
                <a:spcPts val="1200"/>
              </a:spcBef>
              <a:spcAft>
                <a:spcPts val="0"/>
              </a:spcAft>
              <a:buNone/>
            </a:pPr>
            <a:r>
              <a:rPr lang="en" sz="1900"/>
              <a:t>Chromatic fingerings–this is easy to forget, </a:t>
            </a:r>
            <a:r>
              <a:rPr lang="en" sz="1900"/>
              <a:t>especially</a:t>
            </a:r>
            <a:r>
              <a:rPr lang="en" sz="1900"/>
              <a:t> if you are a brass player.  Passages with lots of scales/arpeggios for ww are so much easier with the correct fingerings. Sometimes they are impossible without them.</a:t>
            </a:r>
            <a:endParaRPr sz="1900"/>
          </a:p>
          <a:p>
            <a:pPr indent="0" lvl="0" marL="0" rtl="0" algn="l">
              <a:spcBef>
                <a:spcPts val="1200"/>
              </a:spcBef>
              <a:spcAft>
                <a:spcPts val="0"/>
              </a:spcAft>
              <a:buNone/>
            </a:pPr>
            <a:r>
              <a:rPr lang="en" sz="1900"/>
              <a:t>Mutes for brass. What kind?  Adjust for pitch too when muted.</a:t>
            </a:r>
            <a:endParaRPr sz="1900"/>
          </a:p>
          <a:p>
            <a:pPr indent="0" lvl="0" marL="0" rtl="0" algn="l">
              <a:spcBef>
                <a:spcPts val="1200"/>
              </a:spcBef>
              <a:spcAft>
                <a:spcPts val="1200"/>
              </a:spcAft>
              <a:buNone/>
            </a:pPr>
            <a:r>
              <a:rPr lang="en" sz="1900"/>
              <a:t>Stopped horn–know the difference between muted and stopped.  If it is stopped, play the note down a half step from where it is written.</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Preparation</a:t>
            </a:r>
            <a:endParaRPr/>
          </a:p>
        </p:txBody>
      </p:sp>
      <p:sp>
        <p:nvSpPr>
          <p:cNvPr id="168" name="Google Shape;168;p3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Special considerations:</a:t>
            </a:r>
            <a:endParaRPr sz="1900"/>
          </a:p>
          <a:p>
            <a:pPr indent="0" lvl="0" marL="0" rtl="0" algn="l">
              <a:spcBef>
                <a:spcPts val="1200"/>
              </a:spcBef>
              <a:spcAft>
                <a:spcPts val="1200"/>
              </a:spcAft>
              <a:buNone/>
            </a:pPr>
            <a:r>
              <a:rPr lang="en" sz="1900"/>
              <a:t>Aleatoric</a:t>
            </a:r>
            <a:r>
              <a:rPr lang="en" sz="1900"/>
              <a:t> music. This gets played a lot at Festival, but it usually is underplayed and not effective,  Commit to the new techniques, vocals, sounds, etc.  Spend ALOT of time working out these details, and make sure the kids understand exactly what they are trying to portray in these sections.</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274E13"/>
                </a:solidFill>
                <a:latin typeface="Impact"/>
                <a:ea typeface="Impact"/>
                <a:cs typeface="Impact"/>
                <a:sym typeface="Impact"/>
              </a:rPr>
              <a:t>What is Festival for</a:t>
            </a:r>
            <a:r>
              <a:rPr b="1" lang="en">
                <a:solidFill>
                  <a:srgbClr val="274E13"/>
                </a:solidFill>
                <a:latin typeface="Impact"/>
                <a:ea typeface="Impact"/>
                <a:cs typeface="Impact"/>
                <a:sym typeface="Impact"/>
              </a:rPr>
              <a:t>?</a:t>
            </a:r>
            <a:endParaRPr b="1">
              <a:solidFill>
                <a:srgbClr val="274E13"/>
              </a:solidFill>
              <a:latin typeface="Impact"/>
              <a:ea typeface="Impact"/>
              <a:cs typeface="Impact"/>
              <a:sym typeface="Impact"/>
            </a:endParaRPr>
          </a:p>
        </p:txBody>
      </p:sp>
      <p:sp>
        <p:nvSpPr>
          <p:cNvPr id="66" name="Google Shape;66;p1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It’s authentic assessment for music groups.  It’s </a:t>
            </a:r>
            <a:r>
              <a:rPr lang="en"/>
              <a:t>Rigorous</a:t>
            </a:r>
            <a:r>
              <a:rPr lang="en"/>
              <a:t>, Relevant, Relationships. It’s also an incredible mix of performance assessment, formative assessment and summative assessment.</a:t>
            </a:r>
            <a:endParaRPr/>
          </a:p>
          <a:p>
            <a:pPr indent="-342900" lvl="0" marL="457200" rtl="0" algn="l">
              <a:spcBef>
                <a:spcPts val="0"/>
              </a:spcBef>
              <a:spcAft>
                <a:spcPts val="0"/>
              </a:spcAft>
              <a:buSzPts val="1800"/>
              <a:buAutoNum type="arabicPeriod"/>
            </a:pPr>
            <a:r>
              <a:rPr lang="en"/>
              <a:t>It puts Music on the same playground as all the </a:t>
            </a:r>
            <a:r>
              <a:rPr lang="en"/>
              <a:t>other</a:t>
            </a:r>
            <a:r>
              <a:rPr lang="en"/>
              <a:t> content areas.</a:t>
            </a:r>
            <a:endParaRPr/>
          </a:p>
          <a:p>
            <a:pPr indent="-342900" lvl="0" marL="457200" rtl="0" algn="l">
              <a:spcBef>
                <a:spcPts val="0"/>
              </a:spcBef>
              <a:spcAft>
                <a:spcPts val="0"/>
              </a:spcAft>
              <a:buSzPts val="1800"/>
              <a:buAutoNum type="arabicPeriod"/>
            </a:pPr>
            <a:r>
              <a:rPr lang="en"/>
              <a:t>It gives teachers and students long term and short term goals to work for.</a:t>
            </a:r>
            <a:endParaRPr/>
          </a:p>
          <a:p>
            <a:pPr indent="-342900" lvl="0" marL="457200" rtl="0" algn="l">
              <a:spcBef>
                <a:spcPts val="0"/>
              </a:spcBef>
              <a:spcAft>
                <a:spcPts val="0"/>
              </a:spcAft>
              <a:buSzPts val="1800"/>
              <a:buAutoNum type="arabicPeriod"/>
            </a:pPr>
            <a:r>
              <a:rPr lang="en"/>
              <a:t>It’s an e</a:t>
            </a:r>
            <a:r>
              <a:rPr lang="en"/>
              <a:t>xtremely</a:t>
            </a:r>
            <a:r>
              <a:rPr lang="en"/>
              <a:t> educational </a:t>
            </a:r>
            <a:r>
              <a:rPr lang="en"/>
              <a:t>experience</a:t>
            </a:r>
            <a:r>
              <a:rPr lang="en"/>
              <a:t> for students when it is approached properly,  How many times have you really enjoyed taking a test?  Festival should be one of those times. It should NOT be high stakes for kids–your job as a teacher is to make it so.</a:t>
            </a:r>
            <a:endParaRPr/>
          </a:p>
          <a:p>
            <a:pPr indent="-342900" lvl="0" marL="457200" rtl="0" algn="l">
              <a:spcBef>
                <a:spcPts val="0"/>
              </a:spcBef>
              <a:spcAft>
                <a:spcPts val="0"/>
              </a:spcAft>
              <a:buSzPts val="1800"/>
              <a:buAutoNum type="arabicPeriod"/>
            </a:pPr>
            <a:r>
              <a:rPr b="1" lang="en"/>
              <a:t>If you teach every day like you are going to Festival that evening you are teaching correctly</a:t>
            </a: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Percussion</a:t>
            </a:r>
            <a:endParaRPr/>
          </a:p>
        </p:txBody>
      </p:sp>
      <p:sp>
        <p:nvSpPr>
          <p:cNvPr id="174" name="Google Shape;174;p3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3260"/>
          </a:p>
          <a:p>
            <a:pPr indent="0" lvl="0" marL="0" rtl="0" algn="l">
              <a:spcBef>
                <a:spcPts val="1200"/>
              </a:spcBef>
              <a:spcAft>
                <a:spcPts val="0"/>
              </a:spcAft>
              <a:buNone/>
            </a:pPr>
            <a:r>
              <a:rPr b="1" lang="en" sz="6645"/>
              <a:t>I’ve seen Percussion make or break bands all the time at Festival. </a:t>
            </a:r>
            <a:endParaRPr b="1" sz="6645"/>
          </a:p>
          <a:p>
            <a:pPr indent="0" lvl="0" marL="0" rtl="0" algn="l">
              <a:spcBef>
                <a:spcPts val="1200"/>
              </a:spcBef>
              <a:spcAft>
                <a:spcPts val="0"/>
              </a:spcAft>
              <a:buNone/>
            </a:pPr>
            <a:r>
              <a:rPr lang="en" sz="3260"/>
              <a:t> </a:t>
            </a:r>
            <a:r>
              <a:rPr lang="en" sz="7875"/>
              <a:t>A new space to perform in without any real time to practice in it is especially tough for percussionists. Treat them well, treat them with respect, and also make sure they understand how important they are for the success of the band at these events. They HAVE to be able to read music to be successful. Sight reading with </a:t>
            </a:r>
            <a:r>
              <a:rPr lang="en" sz="7875"/>
              <a:t>percussionists</a:t>
            </a:r>
            <a:r>
              <a:rPr lang="en" sz="7875"/>
              <a:t> that play by ear is a recipe for disaster,</a:t>
            </a:r>
            <a:endParaRPr sz="7875"/>
          </a:p>
          <a:p>
            <a:pPr indent="0" lvl="0" marL="0" rtl="0" algn="l">
              <a:spcBef>
                <a:spcPts val="1200"/>
              </a:spcBef>
              <a:spcAft>
                <a:spcPts val="0"/>
              </a:spcAft>
              <a:buNone/>
            </a:pPr>
            <a:r>
              <a:t/>
            </a:r>
            <a:endParaRPr sz="5875"/>
          </a:p>
          <a:p>
            <a:pPr indent="0" lvl="0" marL="0" rtl="0" algn="l">
              <a:spcBef>
                <a:spcPts val="1200"/>
              </a:spcBef>
              <a:spcAft>
                <a:spcPts val="0"/>
              </a:spcAft>
              <a:buNone/>
            </a:pPr>
            <a:r>
              <a:rPr lang="en" sz="8060"/>
              <a:t>Common rhythm patterns are really helpful–practice them with everyone, but know that snares really need these under their hands.</a:t>
            </a:r>
            <a:endParaRPr sz="8060"/>
          </a:p>
          <a:p>
            <a:pPr indent="0" lvl="0" marL="0" rtl="0" algn="l">
              <a:spcBef>
                <a:spcPts val="1200"/>
              </a:spcBef>
              <a:spcAft>
                <a:spcPts val="0"/>
              </a:spcAft>
              <a:buNone/>
            </a:pPr>
            <a:r>
              <a:t/>
            </a:r>
            <a:endParaRPr sz="5952"/>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Percussion</a:t>
            </a:r>
            <a:endParaRPr/>
          </a:p>
        </p:txBody>
      </p:sp>
      <p:sp>
        <p:nvSpPr>
          <p:cNvPr id="180" name="Google Shape;180;p3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354"/>
              <a:t>How many parts are there?</a:t>
            </a:r>
            <a:endParaRPr sz="6354"/>
          </a:p>
          <a:p>
            <a:pPr indent="0" lvl="0" marL="0" rtl="0" algn="l">
              <a:spcBef>
                <a:spcPts val="1200"/>
              </a:spcBef>
              <a:spcAft>
                <a:spcPts val="0"/>
              </a:spcAft>
              <a:buNone/>
            </a:pPr>
            <a:r>
              <a:rPr lang="en" sz="6027"/>
              <a:t>How many instruments are used?</a:t>
            </a:r>
            <a:endParaRPr sz="6027"/>
          </a:p>
          <a:p>
            <a:pPr indent="0" lvl="0" marL="0" rtl="0" algn="l">
              <a:spcBef>
                <a:spcPts val="1200"/>
              </a:spcBef>
              <a:spcAft>
                <a:spcPts val="0"/>
              </a:spcAft>
              <a:buNone/>
            </a:pPr>
            <a:r>
              <a:rPr lang="en" sz="6335"/>
              <a:t>What can be doubled?</a:t>
            </a:r>
            <a:endParaRPr sz="6335"/>
          </a:p>
          <a:p>
            <a:pPr indent="0" lvl="0" marL="0" rtl="0" algn="l">
              <a:spcBef>
                <a:spcPts val="1200"/>
              </a:spcBef>
              <a:spcAft>
                <a:spcPts val="0"/>
              </a:spcAft>
              <a:buNone/>
            </a:pPr>
            <a:r>
              <a:rPr lang="en" sz="8489"/>
              <a:t>What can be </a:t>
            </a:r>
            <a:r>
              <a:rPr lang="en" sz="8489"/>
              <a:t>eliminated</a:t>
            </a:r>
            <a:r>
              <a:rPr lang="en" sz="8489"/>
              <a:t>?</a:t>
            </a:r>
            <a:endParaRPr sz="8489"/>
          </a:p>
          <a:p>
            <a:pPr indent="0" lvl="0" marL="0" rtl="0" algn="l">
              <a:spcBef>
                <a:spcPts val="1200"/>
              </a:spcBef>
              <a:spcAft>
                <a:spcPts val="0"/>
              </a:spcAft>
              <a:buNone/>
            </a:pPr>
            <a:r>
              <a:rPr lang="en" sz="8181"/>
              <a:t>Draw a map for complicated stuff–think like Dan Bukvich.  Have your kids help!</a:t>
            </a:r>
            <a:endParaRPr sz="8181"/>
          </a:p>
          <a:p>
            <a:pPr indent="0" lvl="0" marL="0" rtl="0" algn="l">
              <a:spcBef>
                <a:spcPts val="1200"/>
              </a:spcBef>
              <a:spcAft>
                <a:spcPts val="0"/>
              </a:spcAft>
              <a:buNone/>
            </a:pPr>
            <a:r>
              <a:t/>
            </a:r>
            <a:endParaRPr sz="3373"/>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Score Study Tips</a:t>
            </a:r>
            <a:endParaRPr/>
          </a:p>
        </p:txBody>
      </p:sp>
      <p:sp>
        <p:nvSpPr>
          <p:cNvPr id="186" name="Google Shape;186;p3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Things to mark:</a:t>
            </a:r>
            <a:endParaRPr/>
          </a:p>
          <a:p>
            <a:pPr indent="0" lvl="0" marL="0" rtl="0" algn="l">
              <a:spcBef>
                <a:spcPts val="1200"/>
              </a:spcBef>
              <a:spcAft>
                <a:spcPts val="0"/>
              </a:spcAft>
              <a:buNone/>
            </a:pPr>
            <a:r>
              <a:rPr lang="en"/>
              <a:t>Time signature changes</a:t>
            </a:r>
            <a:endParaRPr/>
          </a:p>
          <a:p>
            <a:pPr indent="0" lvl="0" marL="0" rtl="0" algn="l">
              <a:spcBef>
                <a:spcPts val="1200"/>
              </a:spcBef>
              <a:spcAft>
                <a:spcPts val="0"/>
              </a:spcAft>
              <a:buNone/>
            </a:pPr>
            <a:r>
              <a:rPr lang="en"/>
              <a:t>Crescendo/&lt;    </a:t>
            </a:r>
            <a:r>
              <a:rPr lang="en"/>
              <a:t>Decrescendo/</a:t>
            </a:r>
            <a:r>
              <a:rPr lang="en"/>
              <a:t>&lt;</a:t>
            </a:r>
            <a:endParaRPr/>
          </a:p>
          <a:p>
            <a:pPr indent="0" lvl="0" marL="0" rtl="0" algn="l">
              <a:spcBef>
                <a:spcPts val="1200"/>
              </a:spcBef>
              <a:spcAft>
                <a:spcPts val="0"/>
              </a:spcAft>
              <a:buNone/>
            </a:pPr>
            <a:r>
              <a:rPr lang="en"/>
              <a:t>Sudden tempo changes</a:t>
            </a:r>
            <a:endParaRPr/>
          </a:p>
          <a:p>
            <a:pPr indent="0" lvl="0" marL="0" rtl="0" algn="l">
              <a:spcBef>
                <a:spcPts val="1200"/>
              </a:spcBef>
              <a:spcAft>
                <a:spcPts val="0"/>
              </a:spcAft>
              <a:buNone/>
            </a:pPr>
            <a:r>
              <a:rPr lang="en"/>
              <a:t>Big cues</a:t>
            </a:r>
            <a:endParaRPr/>
          </a:p>
          <a:p>
            <a:pPr indent="0" lvl="0" marL="0" rtl="0" algn="l">
              <a:spcBef>
                <a:spcPts val="1200"/>
              </a:spcBef>
              <a:spcAft>
                <a:spcPts val="1200"/>
              </a:spcAft>
              <a:buNone/>
            </a:pPr>
            <a:r>
              <a:rPr lang="en"/>
              <a:t>Special consideration for percussion–mark crashes, new entrances.  Especially for kids that are moving around a lot covering multiple instruments.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Rhythms</a:t>
            </a:r>
            <a:endParaRPr/>
          </a:p>
        </p:txBody>
      </p:sp>
      <p:sp>
        <p:nvSpPr>
          <p:cNvPr id="192" name="Google Shape;192;p3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Food fun:</a:t>
            </a:r>
            <a:endParaRPr/>
          </a:p>
          <a:p>
            <a:pPr indent="0" lvl="0" marL="0" rtl="0" algn="l">
              <a:spcBef>
                <a:spcPts val="1200"/>
              </a:spcBef>
              <a:spcAft>
                <a:spcPts val="1200"/>
              </a:spcAft>
              <a:buNone/>
            </a:pPr>
            <a:r>
              <a:t/>
            </a:r>
            <a:endParaRPr/>
          </a:p>
        </p:txBody>
      </p:sp>
      <p:pic>
        <p:nvPicPr>
          <p:cNvPr id="193" name="Google Shape;193;p35"/>
          <p:cNvPicPr preferRelativeResize="0"/>
          <p:nvPr/>
        </p:nvPicPr>
        <p:blipFill>
          <a:blip r:embed="rId3">
            <a:alphaModFix/>
          </a:blip>
          <a:stretch>
            <a:fillRect/>
          </a:stretch>
        </p:blipFill>
        <p:spPr>
          <a:xfrm>
            <a:off x="2990850" y="57150"/>
            <a:ext cx="6153150" cy="5086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Rhythms</a:t>
            </a:r>
            <a:endParaRPr/>
          </a:p>
        </p:txBody>
      </p:sp>
      <p:sp>
        <p:nvSpPr>
          <p:cNvPr id="199" name="Google Shape;199;p3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Triplets: Mex-i-co (Short) or Straw-ber-ry (Long)</a:t>
            </a:r>
            <a:endParaRPr/>
          </a:p>
          <a:p>
            <a:pPr indent="0" lvl="0" marL="0" rtl="0" algn="l">
              <a:spcBef>
                <a:spcPts val="1200"/>
              </a:spcBef>
              <a:spcAft>
                <a:spcPts val="0"/>
              </a:spcAft>
              <a:buNone/>
            </a:pPr>
            <a:r>
              <a:rPr lang="en"/>
              <a:t>Quintuplet: U-ni-ver-si-ty</a:t>
            </a:r>
            <a:endParaRPr/>
          </a:p>
          <a:p>
            <a:pPr indent="0" lvl="0" marL="0" rtl="0" algn="l">
              <a:spcBef>
                <a:spcPts val="1200"/>
              </a:spcBef>
              <a:spcAft>
                <a:spcPts val="0"/>
              </a:spcAft>
              <a:buNone/>
            </a:pPr>
            <a:r>
              <a:rPr lang="en"/>
              <a:t>Sextuplet: Two trips in a row Mexico Strawberry</a:t>
            </a:r>
            <a:endParaRPr/>
          </a:p>
          <a:p>
            <a:pPr indent="0" lvl="0" marL="0" rtl="0" algn="l">
              <a:spcBef>
                <a:spcPts val="1200"/>
              </a:spcBef>
              <a:spcAft>
                <a:spcPts val="0"/>
              </a:spcAft>
              <a:buNone/>
            </a:pPr>
            <a:r>
              <a:rPr lang="en"/>
              <a:t>Septuplet: Go to University</a:t>
            </a:r>
            <a:endParaRPr/>
          </a:p>
          <a:p>
            <a:pPr indent="0" lvl="0" marL="0" rtl="0" algn="l">
              <a:spcBef>
                <a:spcPts val="1200"/>
              </a:spcBef>
              <a:spcAft>
                <a:spcPts val="0"/>
              </a:spcAft>
              <a:buNone/>
            </a:pPr>
            <a:r>
              <a:rPr lang="en"/>
              <a:t>Octuplet: I go to University</a:t>
            </a:r>
            <a:endParaRPr/>
          </a:p>
          <a:p>
            <a:pPr indent="0" lvl="0" marL="0" rtl="0" algn="l">
              <a:spcBef>
                <a:spcPts val="1200"/>
              </a:spcBef>
              <a:spcAft>
                <a:spcPts val="1200"/>
              </a:spcAft>
              <a:buNone/>
            </a:pPr>
            <a:r>
              <a:rPr lang="en"/>
              <a:t>Nonet: I will go to University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Rhythms	</a:t>
            </a:r>
            <a:endParaRPr/>
          </a:p>
        </p:txBody>
      </p:sp>
      <p:sp>
        <p:nvSpPr>
          <p:cNvPr id="205" name="Google Shape;205;p3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Make up weird sayings for syncopations.  This really works well.  Is it teaching by rote?  Yep!</a:t>
            </a:r>
            <a:endParaRPr/>
          </a:p>
          <a:p>
            <a:pPr indent="0" lvl="0" marL="0" rtl="0" algn="l">
              <a:spcBef>
                <a:spcPts val="1200"/>
              </a:spcBef>
              <a:spcAft>
                <a:spcPts val="0"/>
              </a:spcAft>
              <a:buNone/>
            </a:pPr>
            <a:r>
              <a:rPr lang="en"/>
              <a:t>Armory!</a:t>
            </a:r>
            <a:endParaRPr/>
          </a:p>
          <a:p>
            <a:pPr indent="0" lvl="0" marL="0" rtl="0" algn="l">
              <a:spcBef>
                <a:spcPts val="1200"/>
              </a:spcBef>
              <a:spcAft>
                <a:spcPts val="0"/>
              </a:spcAft>
              <a:buNone/>
            </a:pPr>
            <a:r>
              <a:rPr lang="en" u="sng">
                <a:solidFill>
                  <a:schemeClr val="hlink"/>
                </a:solidFill>
                <a:hlinkClick r:id="rId3"/>
              </a:rPr>
              <a:t>https://www.jwpepper.com/sheet-music/media-player.jsp?&amp;type=audio&amp;productID=10520934</a:t>
            </a:r>
            <a:endParaRPr/>
          </a:p>
          <a:p>
            <a:pPr indent="0" lvl="0" marL="0" rtl="0" algn="l">
              <a:spcBef>
                <a:spcPts val="1200"/>
              </a:spcBef>
              <a:spcAft>
                <a:spcPts val="0"/>
              </a:spcAft>
              <a:buClr>
                <a:schemeClr val="dk2"/>
              </a:buClr>
              <a:buSzPts val="1100"/>
              <a:buFont typeface="Arial"/>
              <a:buNone/>
            </a:pPr>
            <a:r>
              <a:rPr lang="en"/>
              <a:t>Learn patterns, especially for snare drummers (next page)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1" name="Google Shape;211;p3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2" name="Google Shape;212;p38"/>
          <p:cNvPicPr preferRelativeResize="0"/>
          <p:nvPr/>
        </p:nvPicPr>
        <p:blipFill>
          <a:blip r:embed="rId3">
            <a:alphaModFix/>
          </a:blip>
          <a:stretch>
            <a:fillRect/>
          </a:stretch>
        </p:blipFill>
        <p:spPr>
          <a:xfrm>
            <a:off x="2822275" y="0"/>
            <a:ext cx="3973149" cy="53543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Know your score, and order more</a:t>
            </a:r>
            <a:endParaRPr/>
          </a:p>
        </p:txBody>
      </p:sp>
      <p:sp>
        <p:nvSpPr>
          <p:cNvPr id="218" name="Google Shape;218;p3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2 months out–Order extra scores!  Remember you can order at last minute if you show proof that the order has been placed.  But it is a pain to make all those copies.  If you copy, make sure it is useable by an adjudicator.  Front/back, stapled, etc.  Single sided copies are a nightmare for an adjudicator doing </a:t>
            </a:r>
            <a:r>
              <a:rPr lang="en"/>
              <a:t>ensemble</a:t>
            </a:r>
            <a:r>
              <a:rPr lang="en"/>
              <a:t> work.</a:t>
            </a:r>
            <a:endParaRPr/>
          </a:p>
          <a:p>
            <a:pPr indent="0" lvl="0" marL="0" rtl="0" algn="l">
              <a:spcBef>
                <a:spcPts val="1200"/>
              </a:spcBef>
              <a:spcAft>
                <a:spcPts val="0"/>
              </a:spcAft>
              <a:buNone/>
            </a:pPr>
            <a:r>
              <a:rPr lang="en"/>
              <a:t>Ramp up sightreading and practice it just like you will do it at the Festival about 1.5 months out.</a:t>
            </a:r>
            <a:endParaRPr/>
          </a:p>
          <a:p>
            <a:pPr indent="0" lvl="0" marL="0" rtl="0" algn="l">
              <a:spcBef>
                <a:spcPts val="1200"/>
              </a:spcBef>
              <a:spcAft>
                <a:spcPts val="0"/>
              </a:spcAft>
              <a:buNone/>
            </a:pPr>
            <a:r>
              <a:rPr lang="en"/>
              <a:t>1-2 weeks prior to Festival, practice the start of the session with your kids.  Announce the group, selection, podium training, etc.  This gets them used to this so they are not misfiring at the Festival.</a:t>
            </a:r>
            <a:endParaRPr/>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Travel</a:t>
            </a:r>
            <a:endParaRPr/>
          </a:p>
        </p:txBody>
      </p:sp>
      <p:sp>
        <p:nvSpPr>
          <p:cNvPr id="224" name="Google Shape;224;p4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Lists are your friend!</a:t>
            </a:r>
            <a:endParaRPr/>
          </a:p>
          <a:p>
            <a:pPr indent="0" lvl="0" marL="0" rtl="0" algn="l">
              <a:spcBef>
                <a:spcPts val="1200"/>
              </a:spcBef>
              <a:spcAft>
                <a:spcPts val="0"/>
              </a:spcAft>
              <a:buNone/>
            </a:pPr>
            <a:r>
              <a:rPr lang="en"/>
              <a:t>Percussion instrument list. Include mallets, beaters, etc! Check it with kids, and put a section leader in charge with a backup.</a:t>
            </a:r>
            <a:endParaRPr/>
          </a:p>
          <a:p>
            <a:pPr indent="0" lvl="0" marL="0" rtl="0" algn="l">
              <a:spcBef>
                <a:spcPts val="1200"/>
              </a:spcBef>
              <a:spcAft>
                <a:spcPts val="0"/>
              </a:spcAft>
              <a:buNone/>
            </a:pPr>
            <a:r>
              <a:rPr lang="en"/>
              <a:t>Music/folders:  Snare drum boxes make good folder haulers. Or plastic crates. Put a couple of kids in charge (WW/Brass, etc.)</a:t>
            </a:r>
            <a:endParaRPr/>
          </a:p>
          <a:p>
            <a:pPr indent="0" lvl="0" marL="0" rtl="0" algn="l">
              <a:spcBef>
                <a:spcPts val="1200"/>
              </a:spcBef>
              <a:spcAft>
                <a:spcPts val="0"/>
              </a:spcAft>
              <a:buNone/>
            </a:pPr>
            <a:r>
              <a:rPr lang="en"/>
              <a:t>Spare parts for uniforms–ties, cummerbunds, etc. Put a kid in charge</a:t>
            </a:r>
            <a:endParaRPr/>
          </a:p>
          <a:p>
            <a:pPr indent="0" lvl="0" marL="0" rtl="0" algn="l">
              <a:spcBef>
                <a:spcPts val="1200"/>
              </a:spcBef>
              <a:spcAft>
                <a:spcPts val="1200"/>
              </a:spcAft>
              <a:buNone/>
            </a:pPr>
            <a:r>
              <a:rPr lang="en"/>
              <a:t>You bring the extra scores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you are there</a:t>
            </a:r>
            <a:endParaRPr/>
          </a:p>
        </p:txBody>
      </p:sp>
      <p:sp>
        <p:nvSpPr>
          <p:cNvPr id="230" name="Google Shape;230;p4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 smart about the performance–it starts the minute you step foot off the bus.</a:t>
            </a:r>
            <a:endParaRPr/>
          </a:p>
          <a:p>
            <a:pPr indent="0" lvl="0" marL="0" rtl="0" algn="l">
              <a:spcBef>
                <a:spcPts val="1200"/>
              </a:spcBef>
              <a:spcAft>
                <a:spcPts val="0"/>
              </a:spcAft>
              <a:buNone/>
            </a:pPr>
            <a:r>
              <a:rPr lang="en"/>
              <a:t>Set high expectations for kids for their decorum at the event.  They are representing the school, their community, and the program. Make them stay in uniform so they are identifiable until you are going home.</a:t>
            </a:r>
            <a:endParaRPr/>
          </a:p>
          <a:p>
            <a:pPr indent="0" lvl="0" marL="0" rtl="0" algn="l">
              <a:spcBef>
                <a:spcPts val="1200"/>
              </a:spcBef>
              <a:spcAft>
                <a:spcPts val="0"/>
              </a:spcAft>
              <a:buNone/>
            </a:pPr>
            <a:r>
              <a:rPr lang="en"/>
              <a:t>Talk to adjudicator about any changes in the score that you have modified, etc.</a:t>
            </a:r>
            <a:endParaRPr/>
          </a:p>
          <a:p>
            <a:pPr indent="0" lvl="0" marL="0" rtl="0" algn="l">
              <a:spcBef>
                <a:spcPts val="1200"/>
              </a:spcBef>
              <a:spcAft>
                <a:spcPts val="0"/>
              </a:spcAft>
              <a:buNone/>
            </a:pPr>
            <a:r>
              <a:rPr lang="en"/>
              <a:t>Sound check for the room if you can–especially for percussion.  Bass drum can kill you!  Have a little chorale, and then tune.</a:t>
            </a:r>
            <a:endParaRPr/>
          </a:p>
          <a:p>
            <a:pPr indent="0" lvl="0" marL="0" rtl="0" algn="l">
              <a:spcBef>
                <a:spcPts val="1200"/>
              </a:spcBef>
              <a:spcAft>
                <a:spcPts val="1200"/>
              </a:spcAft>
              <a:buNone/>
            </a:pPr>
            <a:r>
              <a:rPr lang="en"/>
              <a:t>Adjust the setup to you, not the other way around.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Practical Tips for Successful Festivals </a:t>
            </a:r>
            <a:endParaRPr/>
          </a:p>
        </p:txBody>
      </p:sp>
      <p:sp>
        <p:nvSpPr>
          <p:cNvPr id="72" name="Google Shape;72;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What can I help with?  </a:t>
            </a:r>
            <a:endParaRPr/>
          </a:p>
          <a:p>
            <a:pPr indent="0" lvl="0" marL="0" rtl="0" algn="l">
              <a:spcBef>
                <a:spcPts val="1200"/>
              </a:spcBef>
              <a:spcAft>
                <a:spcPts val="0"/>
              </a:spcAft>
              <a:buNone/>
            </a:pPr>
            <a:r>
              <a:rPr lang="en"/>
              <a:t>4 years in HS </a:t>
            </a:r>
            <a:r>
              <a:rPr lang="en" u="sng"/>
              <a:t>really </a:t>
            </a:r>
            <a:r>
              <a:rPr lang="en"/>
              <a:t>observing things. Very unique perspective for a HS kid.</a:t>
            </a:r>
            <a:endParaRPr/>
          </a:p>
          <a:p>
            <a:pPr indent="0" lvl="0" marL="0" rtl="0" algn="l">
              <a:spcBef>
                <a:spcPts val="1200"/>
              </a:spcBef>
              <a:spcAft>
                <a:spcPts val="0"/>
              </a:spcAft>
              <a:buNone/>
            </a:pPr>
            <a:r>
              <a:rPr lang="en"/>
              <a:t>UM Band Festival–volunteered and really listened to groups over the years.</a:t>
            </a:r>
            <a:endParaRPr/>
          </a:p>
          <a:p>
            <a:pPr indent="0" lvl="0" marL="0" rtl="0" algn="l">
              <a:spcBef>
                <a:spcPts val="1200"/>
              </a:spcBef>
              <a:spcAft>
                <a:spcPts val="0"/>
              </a:spcAft>
              <a:buNone/>
            </a:pPr>
            <a:r>
              <a:rPr lang="en"/>
              <a:t>Student taught with Dennis Granlie.  That man is a legend when it comes to Festival preparation. </a:t>
            </a:r>
            <a:endParaRPr/>
          </a:p>
          <a:p>
            <a:pPr indent="0" lvl="0" marL="0" rtl="0" algn="l">
              <a:spcBef>
                <a:spcPts val="1200"/>
              </a:spcBef>
              <a:spcAft>
                <a:spcPts val="0"/>
              </a:spcAft>
              <a:buNone/>
            </a:pPr>
            <a:r>
              <a:rPr lang="en"/>
              <a:t>18 years in the Classroom.  I’ve made all the mistakes, trust me!</a:t>
            </a:r>
            <a:endParaRPr/>
          </a:p>
          <a:p>
            <a:pPr indent="0" lvl="0" marL="0" rtl="0" algn="l">
              <a:spcBef>
                <a:spcPts val="1200"/>
              </a:spcBef>
              <a:spcAft>
                <a:spcPts val="0"/>
              </a:spcAft>
              <a:buNone/>
            </a:pPr>
            <a:r>
              <a:rPr lang="en"/>
              <a:t>12 years as a Music Administrator, where I run District Festival every year.</a:t>
            </a:r>
            <a:endParaRPr/>
          </a:p>
          <a:p>
            <a:pPr indent="0" lvl="0" marL="0" rtl="0" algn="l">
              <a:spcBef>
                <a:spcPts val="1200"/>
              </a:spcBef>
              <a:spcAft>
                <a:spcPts val="1200"/>
              </a:spcAft>
              <a:buNone/>
            </a:pPr>
            <a:r>
              <a:rPr lang="en"/>
              <a:t>After 30+ years in the profession, these are some practical tips to help you out.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tips</a:t>
            </a:r>
            <a:endParaRPr/>
          </a:p>
        </p:txBody>
      </p:sp>
      <p:sp>
        <p:nvSpPr>
          <p:cNvPr id="236" name="Google Shape;236;p4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Electric Bass–place the amp on it’s “back” and have the speaker go up and not out. This helps blend the sound in the performance space. Avoid using picks for electric bass in concert band situations for better articulation.</a:t>
            </a:r>
            <a:endParaRPr/>
          </a:p>
          <a:p>
            <a:pPr indent="0" lvl="0" marL="0" rtl="0" algn="l">
              <a:spcBef>
                <a:spcPts val="1200"/>
              </a:spcBef>
              <a:spcAft>
                <a:spcPts val="0"/>
              </a:spcAft>
              <a:buNone/>
            </a:pPr>
            <a:r>
              <a:rPr lang="en"/>
              <a:t>Prep kids that they need to be responsive to the adjudicator once the performance is over. Their attitude is huge at this point!  Coach them on being willing to try new things and be flexible with different approaches.  This goes for you as the director as well.</a:t>
            </a:r>
            <a:endParaRPr/>
          </a:p>
          <a:p>
            <a:pPr indent="0" lvl="0" marL="0" rtl="0" algn="l">
              <a:spcBef>
                <a:spcPts val="1200"/>
              </a:spcBef>
              <a:spcAft>
                <a:spcPts val="1200"/>
              </a:spcAft>
              <a:buNone/>
            </a:pPr>
            <a:r>
              <a:rPr lang="en"/>
              <a:t>Take the NFHS Adjudicator Course! It’s free.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not to play at Festival	</a:t>
            </a:r>
            <a:endParaRPr/>
          </a:p>
        </p:txBody>
      </p:sp>
      <p:sp>
        <p:nvSpPr>
          <p:cNvPr id="242" name="Google Shape;242;p4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Air for Band</a:t>
            </a:r>
            <a:endParaRPr/>
          </a:p>
          <a:p>
            <a:pPr indent="0" lvl="0" marL="0" rtl="0" algn="l">
              <a:spcBef>
                <a:spcPts val="1200"/>
              </a:spcBef>
              <a:spcAft>
                <a:spcPts val="0"/>
              </a:spcAft>
              <a:buNone/>
            </a:pPr>
            <a:r>
              <a:rPr lang="en"/>
              <a:t>Bach transcriptions (Alfred Reed)</a:t>
            </a:r>
            <a:endParaRPr/>
          </a:p>
          <a:p>
            <a:pPr indent="0" lvl="0" marL="0" rtl="0" algn="l">
              <a:spcBef>
                <a:spcPts val="1200"/>
              </a:spcBef>
              <a:spcAft>
                <a:spcPts val="0"/>
              </a:spcAft>
              <a:buNone/>
            </a:pPr>
            <a:r>
              <a:rPr lang="en"/>
              <a:t>Things with lots of technology</a:t>
            </a:r>
            <a:endParaRPr/>
          </a:p>
          <a:p>
            <a:pPr indent="0" lvl="0" marL="0" rtl="0" algn="l">
              <a:spcBef>
                <a:spcPts val="1200"/>
              </a:spcBef>
              <a:spcAft>
                <a:spcPts val="0"/>
              </a:spcAft>
              <a:buNone/>
            </a:pPr>
            <a:r>
              <a:rPr lang="en"/>
              <a:t>Concertos</a:t>
            </a:r>
            <a:endParaRPr/>
          </a:p>
          <a:p>
            <a:pPr indent="0" lvl="0" marL="0" rtl="0" algn="l">
              <a:spcBef>
                <a:spcPts val="1200"/>
              </a:spcBef>
              <a:spcAft>
                <a:spcPts val="1200"/>
              </a:spcAft>
              <a:buNone/>
            </a:pPr>
            <a:r>
              <a:rPr lang="en"/>
              <a:t>Two pieces by the same composer or arranger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Bottom Lin	e</a:t>
            </a:r>
            <a:endParaRPr/>
          </a:p>
        </p:txBody>
      </p:sp>
      <p:sp>
        <p:nvSpPr>
          <p:cNvPr id="248" name="Google Shape;248;p4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Good Festival Preparation is just good teaching with a trip added for most of us.</a:t>
            </a:r>
            <a:endParaRPr/>
          </a:p>
          <a:p>
            <a:pPr indent="0" lvl="0" marL="0" rtl="0" algn="l">
              <a:spcBef>
                <a:spcPts val="1200"/>
              </a:spcBef>
              <a:spcAft>
                <a:spcPts val="0"/>
              </a:spcAft>
              <a:buNone/>
            </a:pPr>
            <a:r>
              <a:rPr lang="en"/>
              <a:t>If you approach every day in the classroom like you are getting ready for Festival, your teaching will improve, and the level of </a:t>
            </a:r>
            <a:r>
              <a:rPr lang="en"/>
              <a:t>expectation</a:t>
            </a:r>
            <a:r>
              <a:rPr lang="en"/>
              <a:t> from the students will rise with that.</a:t>
            </a:r>
            <a:endParaRPr/>
          </a:p>
          <a:p>
            <a:pPr indent="0" lvl="0" marL="0" rtl="0" algn="l">
              <a:spcBef>
                <a:spcPts val="1200"/>
              </a:spcBef>
              <a:spcAft>
                <a:spcPts val="1200"/>
              </a:spcAft>
              <a:buNone/>
            </a:pPr>
            <a:r>
              <a:rPr lang="en"/>
              <a:t>Good habits start early, and you bear the fruits of those in April.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b="1" lang="en">
                <a:solidFill>
                  <a:srgbClr val="274E13"/>
                </a:solidFill>
                <a:latin typeface="Impact"/>
                <a:ea typeface="Impact"/>
                <a:cs typeface="Impact"/>
                <a:sym typeface="Impact"/>
              </a:rPr>
              <a:t>Know your Students</a:t>
            </a:r>
            <a:endParaRPr/>
          </a:p>
        </p:txBody>
      </p:sp>
      <p:sp>
        <p:nvSpPr>
          <p:cNvPr id="78" name="Google Shape;78;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
              <a:t>Know your Ensemble!  </a:t>
            </a:r>
            <a:endParaRPr b="1"/>
          </a:p>
          <a:p>
            <a:pPr indent="0" lvl="0" marL="457200" rtl="0" algn="l">
              <a:spcBef>
                <a:spcPts val="1200"/>
              </a:spcBef>
              <a:spcAft>
                <a:spcPts val="0"/>
              </a:spcAft>
              <a:buNone/>
            </a:pPr>
            <a:r>
              <a:rPr lang="en"/>
              <a:t>What are your strengths? </a:t>
            </a:r>
            <a:endParaRPr/>
          </a:p>
          <a:p>
            <a:pPr indent="0" lvl="0" marL="457200" rtl="0" algn="l">
              <a:spcBef>
                <a:spcPts val="1200"/>
              </a:spcBef>
              <a:spcAft>
                <a:spcPts val="0"/>
              </a:spcAft>
              <a:buNone/>
            </a:pPr>
            <a:r>
              <a:rPr lang="en"/>
              <a:t> What are your weaknesses? </a:t>
            </a:r>
            <a:endParaRPr/>
          </a:p>
          <a:p>
            <a:pPr indent="0" lvl="0" marL="457200" rtl="0" algn="l">
              <a:spcBef>
                <a:spcPts val="1200"/>
              </a:spcBef>
              <a:spcAft>
                <a:spcPts val="0"/>
              </a:spcAft>
              <a:buNone/>
            </a:pPr>
            <a:r>
              <a:rPr lang="en"/>
              <a:t>What do you need to grow in as a group?  </a:t>
            </a:r>
            <a:endParaRPr/>
          </a:p>
          <a:p>
            <a:pPr indent="0" lvl="0" marL="457200" rtl="0" algn="l">
              <a:spcBef>
                <a:spcPts val="1200"/>
              </a:spcBef>
              <a:spcAft>
                <a:spcPts val="0"/>
              </a:spcAft>
              <a:buNone/>
            </a:pPr>
            <a:r>
              <a:rPr lang="en"/>
              <a:t>What do you want your kids to be able to play in 2-3 years from now?</a:t>
            </a:r>
            <a:endParaRPr/>
          </a:p>
          <a:p>
            <a:pPr indent="0" lvl="0" marL="457200" rtl="0" algn="l">
              <a:spcBef>
                <a:spcPts val="1200"/>
              </a:spcBef>
              <a:spcAft>
                <a:spcPts val="1200"/>
              </a:spcAft>
              <a:buNone/>
            </a:pPr>
            <a:r>
              <a:t/>
            </a:r>
            <a:endParaRPr b="1">
              <a:solidFill>
                <a:srgbClr val="99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anim calcmode="lin" valueType="num">
                                      <p:cBhvr additive="base">
                                        <p:cTn dur="1000"/>
                                        <p:tgtEl>
                                          <p:spTgt spid="7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1" st="1"/>
                                            </p:txEl>
                                          </p:spTgt>
                                        </p:tgtEl>
                                        <p:attrNameLst>
                                          <p:attrName>style.visibility</p:attrName>
                                        </p:attrNameLst>
                                      </p:cBhvr>
                                      <p:to>
                                        <p:strVal val="visible"/>
                                      </p:to>
                                    </p:set>
                                    <p:anim calcmode="lin" valueType="num">
                                      <p:cBhvr additive="base">
                                        <p:cTn dur="1000"/>
                                        <p:tgtEl>
                                          <p:spTgt spid="7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2" st="2"/>
                                            </p:txEl>
                                          </p:spTgt>
                                        </p:tgtEl>
                                        <p:attrNameLst>
                                          <p:attrName>style.visibility</p:attrName>
                                        </p:attrNameLst>
                                      </p:cBhvr>
                                      <p:to>
                                        <p:strVal val="visible"/>
                                      </p:to>
                                    </p:set>
                                    <p:anim calcmode="lin" valueType="num">
                                      <p:cBhvr additive="base">
                                        <p:cTn dur="1000"/>
                                        <p:tgtEl>
                                          <p:spTgt spid="7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3" st="3"/>
                                            </p:txEl>
                                          </p:spTgt>
                                        </p:tgtEl>
                                        <p:attrNameLst>
                                          <p:attrName>style.visibility</p:attrName>
                                        </p:attrNameLst>
                                      </p:cBhvr>
                                      <p:to>
                                        <p:strVal val="visible"/>
                                      </p:to>
                                    </p:set>
                                    <p:anim calcmode="lin" valueType="num">
                                      <p:cBhvr additive="base">
                                        <p:cTn dur="1000"/>
                                        <p:tgtEl>
                                          <p:spTgt spid="7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4" st="4"/>
                                            </p:txEl>
                                          </p:spTgt>
                                        </p:tgtEl>
                                        <p:attrNameLst>
                                          <p:attrName>style.visibility</p:attrName>
                                        </p:attrNameLst>
                                      </p:cBhvr>
                                      <p:to>
                                        <p:strVal val="visible"/>
                                      </p:to>
                                    </p:set>
                                    <p:anim calcmode="lin" valueType="num">
                                      <p:cBhvr additive="base">
                                        <p:cTn dur="1000"/>
                                        <p:tgtEl>
                                          <p:spTgt spid="7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5" st="5"/>
                                            </p:txEl>
                                          </p:spTgt>
                                        </p:tgtEl>
                                        <p:attrNameLst>
                                          <p:attrName>style.visibility</p:attrName>
                                        </p:attrNameLst>
                                      </p:cBhvr>
                                      <p:to>
                                        <p:strVal val="visible"/>
                                      </p:to>
                                    </p:set>
                                    <p:anim calcmode="lin" valueType="num">
                                      <p:cBhvr additive="base">
                                        <p:cTn dur="1000"/>
                                        <p:tgtEl>
                                          <p:spTgt spid="7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b="1" lang="en">
                <a:solidFill>
                  <a:srgbClr val="274E13"/>
                </a:solidFill>
                <a:latin typeface="Impact"/>
                <a:ea typeface="Impact"/>
                <a:cs typeface="Impact"/>
                <a:sym typeface="Impact"/>
              </a:rPr>
              <a:t>Know Thyself</a:t>
            </a:r>
            <a:endParaRPr/>
          </a:p>
        </p:txBody>
      </p:sp>
      <p:sp>
        <p:nvSpPr>
          <p:cNvPr id="84" name="Google Shape;84;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
              <a:t>Know your likes and dislikes.  You can think of these as biases too.</a:t>
            </a:r>
            <a:endParaRPr/>
          </a:p>
          <a:p>
            <a:pPr indent="0" lvl="0" marL="457200" rtl="0" algn="l">
              <a:spcBef>
                <a:spcPts val="1200"/>
              </a:spcBef>
              <a:spcAft>
                <a:spcPts val="0"/>
              </a:spcAft>
              <a:buNone/>
            </a:pPr>
            <a:r>
              <a:rPr lang="en"/>
              <a:t>Who is your favorite composer for your bands to play?  Maybe you don’t do a work by that composer at Festival. Or you don’t play their stuff anywhere else that year </a:t>
            </a:r>
            <a:r>
              <a:rPr lang="en"/>
              <a:t>except</a:t>
            </a:r>
            <a:r>
              <a:rPr lang="en"/>
              <a:t> Festival.</a:t>
            </a:r>
            <a:endParaRPr/>
          </a:p>
          <a:p>
            <a:pPr indent="0" lvl="0" marL="457200" rtl="0" algn="l">
              <a:spcBef>
                <a:spcPts val="1200"/>
              </a:spcBef>
              <a:spcAft>
                <a:spcPts val="0"/>
              </a:spcAft>
              <a:buNone/>
            </a:pPr>
            <a:r>
              <a:rPr lang="en"/>
              <a:t>An entire year of Randall Standridge and Brian Balmages is not a healthy diet.</a:t>
            </a:r>
            <a:endParaRPr/>
          </a:p>
          <a:p>
            <a:pPr indent="-342900" lvl="0" marL="457200" rtl="0" algn="l">
              <a:spcBef>
                <a:spcPts val="1200"/>
              </a:spcBef>
              <a:spcAft>
                <a:spcPts val="0"/>
              </a:spcAft>
              <a:buSzPts val="1800"/>
              <a:buAutoNum type="arabicPeriod"/>
            </a:pPr>
            <a:r>
              <a:rPr lang="en"/>
              <a:t>Don’t play what your college band played.  Don’t play what you think the judges will be impressed by. Because most of the time you will fall far short of a musical experience.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b="1" lang="en">
                <a:solidFill>
                  <a:srgbClr val="274E13"/>
                </a:solidFill>
                <a:latin typeface="Impact"/>
                <a:ea typeface="Impact"/>
                <a:cs typeface="Impact"/>
                <a:sym typeface="Impact"/>
              </a:rPr>
              <a:t>Backwards Design-It’s not just for Curriculum Planning</a:t>
            </a:r>
            <a:endParaRPr/>
          </a:p>
        </p:txBody>
      </p:sp>
      <p:sp>
        <p:nvSpPr>
          <p:cNvPr id="90" name="Google Shape;90;p18"/>
          <p:cNvSpPr txBox="1"/>
          <p:nvPr>
            <p:ph idx="1" type="body"/>
          </p:nvPr>
        </p:nvSpPr>
        <p:spPr>
          <a:xfrm>
            <a:off x="311700" y="1118875"/>
            <a:ext cx="8520600" cy="3416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3947"/>
              <a:t>Class C/B with lots of Pep Band:</a:t>
            </a:r>
            <a:endParaRPr sz="3947"/>
          </a:p>
          <a:p>
            <a:pPr indent="0" lvl="0" marL="0" rtl="0" algn="l">
              <a:spcBef>
                <a:spcPts val="1200"/>
              </a:spcBef>
              <a:spcAft>
                <a:spcPts val="0"/>
              </a:spcAft>
              <a:buNone/>
            </a:pPr>
            <a:r>
              <a:rPr lang="en" sz="3947"/>
              <a:t>April Festival performance=Late March for nuance=early March for correct notes and rhythms=February and January for all the hard work=December for handing out the music (after Holiday programs are done).</a:t>
            </a:r>
            <a:endParaRPr sz="3947"/>
          </a:p>
          <a:p>
            <a:pPr indent="0" lvl="0" marL="0" rtl="0" algn="l">
              <a:spcBef>
                <a:spcPts val="1200"/>
              </a:spcBef>
              <a:spcAft>
                <a:spcPts val="0"/>
              </a:spcAft>
              <a:buClr>
                <a:schemeClr val="dk1"/>
              </a:buClr>
              <a:buSzPct val="36906"/>
              <a:buFont typeface="Arial"/>
              <a:buNone/>
            </a:pPr>
            <a:r>
              <a:t/>
            </a:r>
            <a:endParaRPr sz="298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 calcmode="lin" valueType="num">
                                      <p:cBhvr additive="base">
                                        <p:cTn dur="1000"/>
                                        <p:tgtEl>
                                          <p:spTgt spid="9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 calcmode="lin" valueType="num">
                                      <p:cBhvr additive="base">
                                        <p:cTn dur="1000"/>
                                        <p:tgtEl>
                                          <p:spTgt spid="9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 calcmode="lin" valueType="num">
                                      <p:cBhvr additive="base">
                                        <p:cTn dur="1000"/>
                                        <p:tgtEl>
                                          <p:spTgt spid="9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 calcmode="lin" valueType="num">
                                      <p:cBhvr additive="base">
                                        <p:cTn dur="1000"/>
                                        <p:tgtEl>
                                          <p:spTgt spid="9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anim calcmode="lin" valueType="num">
                                      <p:cBhvr additive="base">
                                        <p:cTn dur="1000"/>
                                        <p:tgtEl>
                                          <p:spTgt spid="9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b="1" lang="en">
                <a:solidFill>
                  <a:srgbClr val="274E13"/>
                </a:solidFill>
                <a:latin typeface="Impact"/>
                <a:ea typeface="Impact"/>
                <a:cs typeface="Impact"/>
                <a:sym typeface="Impact"/>
              </a:rPr>
              <a:t>Backwards Design-It’s not just for Curriculum Planning</a:t>
            </a:r>
            <a:endParaRPr/>
          </a:p>
        </p:txBody>
      </p:sp>
      <p:sp>
        <p:nvSpPr>
          <p:cNvPr id="96" name="Google Shape;96;p19"/>
          <p:cNvSpPr txBox="1"/>
          <p:nvPr>
            <p:ph idx="1" type="body"/>
          </p:nvPr>
        </p:nvSpPr>
        <p:spPr>
          <a:xfrm>
            <a:off x="311700" y="1118875"/>
            <a:ext cx="8520600" cy="3416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en" sz="3947"/>
              <a:t>Class A/AA with lots of Pep Band and other invitational Festivals:</a:t>
            </a:r>
            <a:endParaRPr sz="3947"/>
          </a:p>
          <a:p>
            <a:pPr indent="0" lvl="0" marL="0" rtl="0" algn="l">
              <a:spcBef>
                <a:spcPts val="1200"/>
              </a:spcBef>
              <a:spcAft>
                <a:spcPts val="0"/>
              </a:spcAft>
              <a:buNone/>
            </a:pPr>
            <a:r>
              <a:rPr lang="en" sz="3947"/>
              <a:t>April Festival performance=Late March for nuance=early March for correct notes and rhythms=February and January for all the hard work=December for handing out the music (after Holiday programs are done).</a:t>
            </a:r>
            <a:endParaRPr sz="3947"/>
          </a:p>
          <a:p>
            <a:pPr indent="0" lvl="0" marL="0" rtl="0" algn="l">
              <a:spcBef>
                <a:spcPts val="1200"/>
              </a:spcBef>
              <a:spcAft>
                <a:spcPts val="0"/>
              </a:spcAft>
              <a:buNone/>
            </a:pPr>
            <a:r>
              <a:rPr lang="en" sz="3947"/>
              <a:t>Work with Festival </a:t>
            </a:r>
            <a:r>
              <a:rPr lang="en" sz="3947"/>
              <a:t>conductors</a:t>
            </a:r>
            <a:r>
              <a:rPr lang="en" sz="3947"/>
              <a:t> on finding music that can be used at District Festival as a stand alone band.</a:t>
            </a:r>
            <a:endParaRPr sz="3947"/>
          </a:p>
          <a:p>
            <a:pPr indent="0" lvl="0" marL="0" rtl="0" algn="l">
              <a:spcBef>
                <a:spcPts val="1200"/>
              </a:spcBef>
              <a:spcAft>
                <a:spcPts val="0"/>
              </a:spcAft>
              <a:buClr>
                <a:schemeClr val="dk1"/>
              </a:buClr>
              <a:buSzPct val="36906"/>
              <a:buFont typeface="Arial"/>
              <a:buNone/>
            </a:pPr>
            <a:r>
              <a:t/>
            </a:r>
            <a:endParaRPr sz="298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 calcmode="lin" valueType="num">
                                      <p:cBhvr additive="base">
                                        <p:cTn dur="1000"/>
                                        <p:tgtEl>
                                          <p:spTgt spid="9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 calcmode="lin" valueType="num">
                                      <p:cBhvr additive="base">
                                        <p:cTn dur="1000"/>
                                        <p:tgtEl>
                                          <p:spTgt spid="9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 calcmode="lin" valueType="num">
                                      <p:cBhvr additive="base">
                                        <p:cTn dur="1000"/>
                                        <p:tgtEl>
                                          <p:spTgt spid="9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anim calcmode="lin" valueType="num">
                                      <p:cBhvr additive="base">
                                        <p:cTn dur="1000"/>
                                        <p:tgtEl>
                                          <p:spTgt spid="9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anim calcmode="lin" valueType="num">
                                      <p:cBhvr additive="base">
                                        <p:cTn dur="1000"/>
                                        <p:tgtEl>
                                          <p:spTgt spid="9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anim calcmode="lin" valueType="num">
                                      <p:cBhvr additive="base">
                                        <p:cTn dur="1000"/>
                                        <p:tgtEl>
                                          <p:spTgt spid="9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b="1" lang="en">
                <a:solidFill>
                  <a:srgbClr val="274E13"/>
                </a:solidFill>
                <a:latin typeface="Impact"/>
                <a:ea typeface="Impact"/>
                <a:cs typeface="Impact"/>
                <a:sym typeface="Impact"/>
              </a:rPr>
              <a:t>Sightreading Training Starts on Day One of Class</a:t>
            </a:r>
            <a:endParaRPr/>
          </a:p>
        </p:txBody>
      </p:sp>
      <p:sp>
        <p:nvSpPr>
          <p:cNvPr id="102" name="Google Shape;102;p2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This is so important.  You should be sightreading almost daily with your kids.</a:t>
            </a:r>
            <a:endParaRPr/>
          </a:p>
          <a:p>
            <a:pPr indent="0" lvl="0" marL="0" rtl="0" algn="l">
              <a:spcBef>
                <a:spcPts val="1200"/>
              </a:spcBef>
              <a:spcAft>
                <a:spcPts val="0"/>
              </a:spcAft>
              <a:buNone/>
            </a:pPr>
            <a:r>
              <a:rPr lang="en"/>
              <a:t>Establish a system, and that system needs to work with Festival sight reading parameters.  Teach it from day one, and ramp it up about a month before Festival.  Show them the sight reading form, talk about how little things make a huge difference in a sight reading score.</a:t>
            </a:r>
            <a:endParaRPr/>
          </a:p>
          <a:p>
            <a:pPr indent="0" lvl="0" marL="0" rtl="0" algn="l">
              <a:spcBef>
                <a:spcPts val="1200"/>
              </a:spcBef>
              <a:spcAft>
                <a:spcPts val="0"/>
              </a:spcAft>
              <a:buNone/>
            </a:pPr>
            <a:r>
              <a:rPr lang="en"/>
              <a:t>STARS</a:t>
            </a:r>
            <a:endParaRPr/>
          </a:p>
          <a:p>
            <a:pPr indent="0" lvl="0" marL="0" rtl="0" algn="l">
              <a:spcBef>
                <a:spcPts val="1200"/>
              </a:spcBef>
              <a:spcAft>
                <a:spcPts val="0"/>
              </a:spcAft>
              <a:buNone/>
            </a:pPr>
            <a:r>
              <a:rPr lang="en"/>
              <a:t>Conducting/setting tempos</a:t>
            </a:r>
            <a:endParaRPr/>
          </a:p>
          <a:p>
            <a:pPr indent="0" lvl="0" marL="0" rtl="0" algn="l">
              <a:spcBef>
                <a:spcPts val="1200"/>
              </a:spcBef>
              <a:spcAft>
                <a:spcPts val="0"/>
              </a:spcAft>
              <a:buNone/>
            </a:pPr>
            <a:r>
              <a:rPr lang="en"/>
              <a:t>Teach students to analyze the </a:t>
            </a:r>
            <a:r>
              <a:rPr lang="en"/>
              <a:t>music on their own–give them 1 minute or so to find answers instead of spoon feeding everything to them.</a:t>
            </a:r>
            <a:endParaRPr/>
          </a:p>
          <a:p>
            <a:pPr indent="0" lvl="0" marL="0" rtl="0" algn="l">
              <a:spcBef>
                <a:spcPts val="1200"/>
              </a:spcBef>
              <a:spcAft>
                <a:spcPts val="0"/>
              </a:spcAft>
              <a:buNone/>
            </a:pPr>
            <a:r>
              <a:rPr lang="en"/>
              <a:t>Actually practice it–hand out music, time yourselves, hand the music back in.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10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1000"/>
                                        <p:tgtEl>
                                          <p:spTgt spid="1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1000"/>
                                        <p:tgtEl>
                                          <p:spTgt spid="1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1000"/>
                                        <p:tgtEl>
                                          <p:spTgt spid="10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Selecting Literature</a:t>
            </a:r>
            <a:endParaRPr/>
          </a:p>
        </p:txBody>
      </p:sp>
      <p:sp>
        <p:nvSpPr>
          <p:cNvPr id="108" name="Google Shape;108;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991"/>
              <a:t>MHSA does not maintain a state list for ensemble performances.  Too many variables with instrumentation to make this </a:t>
            </a:r>
            <a:r>
              <a:rPr lang="en" sz="1991"/>
              <a:t>practical</a:t>
            </a:r>
            <a:r>
              <a:rPr lang="en" sz="1991"/>
              <a:t>.</a:t>
            </a:r>
            <a:endParaRPr sz="1991"/>
          </a:p>
          <a:p>
            <a:pPr indent="0" lvl="0" marL="0" rtl="0" algn="l">
              <a:spcBef>
                <a:spcPts val="1200"/>
              </a:spcBef>
              <a:spcAft>
                <a:spcPts val="0"/>
              </a:spcAft>
              <a:buNone/>
            </a:pPr>
            <a:r>
              <a:rPr lang="en" sz="1991"/>
              <a:t>But other states have great resources, use them if you need some ideas:</a:t>
            </a:r>
            <a:endParaRPr sz="1991"/>
          </a:p>
          <a:p>
            <a:pPr indent="0" lvl="0" marL="0" rtl="0" algn="l">
              <a:spcBef>
                <a:spcPts val="1200"/>
              </a:spcBef>
              <a:spcAft>
                <a:spcPts val="0"/>
              </a:spcAft>
              <a:buNone/>
            </a:pPr>
            <a:r>
              <a:rPr lang="en" sz="1991"/>
              <a:t>Wisconsin. Class M is Class C, Class C is Class B/bigger C. Class B is A and </a:t>
            </a:r>
            <a:r>
              <a:rPr lang="en" sz="1991"/>
              <a:t>training</a:t>
            </a:r>
            <a:r>
              <a:rPr lang="en" sz="1991"/>
              <a:t> groups for AA. Class A is upper AA groups.</a:t>
            </a:r>
            <a:endParaRPr sz="1991"/>
          </a:p>
          <a:p>
            <a:pPr indent="0" lvl="0" marL="0" rtl="0" algn="l">
              <a:spcBef>
                <a:spcPts val="1200"/>
              </a:spcBef>
              <a:spcAft>
                <a:spcPts val="0"/>
              </a:spcAft>
              <a:buNone/>
            </a:pPr>
            <a:r>
              <a:rPr lang="en" sz="1991" u="sng">
                <a:solidFill>
                  <a:schemeClr val="hlink"/>
                </a:solidFill>
                <a:hlinkClick r:id="rId3"/>
              </a:rPr>
              <a:t>https://www.jwpepper.com/sheet-music/services-state-festival.jsp?state=WI&amp;stategroup=&amp;stategroupname=#state-info</a:t>
            </a:r>
            <a:endParaRPr sz="1991"/>
          </a:p>
          <a:p>
            <a:pPr indent="0" lvl="0" marL="0" rtl="0" algn="l">
              <a:spcBef>
                <a:spcPts val="1200"/>
              </a:spcBef>
              <a:spcAft>
                <a:spcPts val="1200"/>
              </a:spcAft>
              <a:buNone/>
            </a:pPr>
            <a:r>
              <a:t/>
            </a:r>
            <a:endParaRPr sz="1991"/>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